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4" r:id="rId1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201"/>
    <a:srgbClr val="ED9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4671" autoAdjust="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9137B54-D7A0-46B4-BE3E-6C164F8CF942}" type="datetimeFigureOut">
              <a:rPr lang="en-US" smtClean="0"/>
              <a:t>10/19/2016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CHECK-IN JUDGES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36642"/>
            <a:ext cx="2282957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5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Night Before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24" y="1291629"/>
            <a:ext cx="7620000" cy="4800600"/>
          </a:xfrm>
        </p:spPr>
        <p:txBody>
          <a:bodyPr/>
          <a:lstStyle/>
          <a:p>
            <a:r>
              <a:rPr lang="en-US" dirty="0" smtClean="0"/>
              <a:t>Open all E-</a:t>
            </a:r>
            <a:r>
              <a:rPr lang="en-US" dirty="0" err="1" smtClean="0"/>
              <a:t>pollbook</a:t>
            </a:r>
            <a:r>
              <a:rPr lang="en-US" dirty="0" smtClean="0"/>
              <a:t> and printer cases – the opening integrity report will be inside E-</a:t>
            </a:r>
            <a:r>
              <a:rPr lang="en-US" dirty="0" err="1" smtClean="0"/>
              <a:t>pollbook</a:t>
            </a:r>
            <a:r>
              <a:rPr lang="en-US" dirty="0" smtClean="0"/>
              <a:t> case #1 (</a:t>
            </a:r>
            <a:r>
              <a:rPr lang="en-US" b="1" dirty="0" smtClean="0"/>
              <a:t>Page 1 of Handout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Verify that all the E-</a:t>
            </a:r>
            <a:r>
              <a:rPr lang="en-US" dirty="0" err="1" smtClean="0"/>
              <a:t>pollbook</a:t>
            </a:r>
            <a:r>
              <a:rPr lang="en-US" dirty="0" smtClean="0"/>
              <a:t> outer seals (green) are correct using the opening portion of the integrity report</a:t>
            </a:r>
          </a:p>
          <a:p>
            <a:pPr lvl="1"/>
            <a:r>
              <a:rPr lang="en-US" dirty="0"/>
              <a:t>Set up and plug in ALL E-</a:t>
            </a:r>
            <a:r>
              <a:rPr lang="en-US" dirty="0" err="1"/>
              <a:t>pollbooks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Verify the State Asset Tags and Inner Seals (orange) are correct and intact using the opening portion of the integrity </a:t>
            </a:r>
            <a:r>
              <a:rPr lang="en-US" dirty="0" smtClean="0"/>
              <a:t>report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NOT BREAK THE ORANGE SEALS OR CONNECT THE HUB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2" b="22443"/>
          <a:stretch/>
        </p:blipFill>
        <p:spPr>
          <a:xfrm>
            <a:off x="990600" y="4572000"/>
            <a:ext cx="3048000" cy="16567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2" r="11130"/>
          <a:stretch/>
        </p:blipFill>
        <p:spPr>
          <a:xfrm rot="5400000">
            <a:off x="5195681" y="4408662"/>
            <a:ext cx="2064193" cy="22098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1524000" y="5638800"/>
            <a:ext cx="1828800" cy="7620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227777" y="4800600"/>
            <a:ext cx="1239823" cy="267830"/>
          </a:xfrm>
          <a:prstGeom prst="straightConnector1">
            <a:avLst/>
          </a:prstGeom>
          <a:ln w="28575">
            <a:solidFill>
              <a:srgbClr val="FF920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3497" y="6400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OUTER SEAL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81180" y="4867231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201"/>
                </a:solidFill>
              </a:rPr>
              <a:t>INNER </a:t>
            </a:r>
            <a:br>
              <a:rPr lang="en-US" dirty="0" smtClean="0">
                <a:solidFill>
                  <a:srgbClr val="FF9201"/>
                </a:solidFill>
              </a:rPr>
            </a:br>
            <a:r>
              <a:rPr lang="en-US" dirty="0" smtClean="0">
                <a:solidFill>
                  <a:srgbClr val="FF9201"/>
                </a:solidFill>
              </a:rPr>
              <a:t>SEAL</a:t>
            </a:r>
            <a:endParaRPr lang="en-US" dirty="0">
              <a:solidFill>
                <a:srgbClr val="FF920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572000" y="5638800"/>
            <a:ext cx="1219200" cy="90685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22141" y="64886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STATE ASSET TAG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0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 of – Opening the Polls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Verify once again that the State Asset Tag and Inner seals (orange) are correct and intact</a:t>
            </a:r>
          </a:p>
          <a:p>
            <a:r>
              <a:rPr lang="en-US" dirty="0" smtClean="0"/>
              <a:t>Power on the E-</a:t>
            </a:r>
            <a:r>
              <a:rPr lang="en-US" dirty="0" err="1" smtClean="0"/>
              <a:t>pollbooks</a:t>
            </a:r>
            <a:r>
              <a:rPr lang="en-US" dirty="0" smtClean="0"/>
              <a:t> and open the polls</a:t>
            </a:r>
          </a:p>
          <a:p>
            <a:r>
              <a:rPr lang="en-US" dirty="0" smtClean="0"/>
              <a:t>Print your Zero Reports (one from each </a:t>
            </a:r>
            <a:r>
              <a:rPr lang="en-US" dirty="0" err="1" smtClean="0"/>
              <a:t>pollbook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If all reports are printed and correct, </a:t>
            </a:r>
            <a:r>
              <a:rPr lang="en-US" dirty="0" smtClean="0">
                <a:solidFill>
                  <a:srgbClr val="00B050"/>
                </a:solidFill>
              </a:rPr>
              <a:t>CONNECT THE HUB</a:t>
            </a:r>
          </a:p>
          <a:p>
            <a:pPr lvl="1"/>
            <a:r>
              <a:rPr lang="en-US" dirty="0" smtClean="0"/>
              <a:t>Sign all zero reports and attach them to your integrity report</a:t>
            </a:r>
          </a:p>
          <a:p>
            <a:r>
              <a:rPr lang="en-US" dirty="0" smtClean="0"/>
              <a:t>Get familiar with the items in your Check-in folder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will be responsible for reporting the hourly voter totals to your Chief Judge (</a:t>
            </a:r>
            <a:r>
              <a:rPr lang="en-US" b="1" dirty="0"/>
              <a:t>Page 2 of Handout</a:t>
            </a:r>
            <a:r>
              <a:rPr lang="en-US" dirty="0" smtClean="0"/>
              <a:t>)</a:t>
            </a:r>
          </a:p>
          <a:p>
            <a:pPr marL="342900" lvl="1">
              <a:buClr>
                <a:schemeClr val="accent1"/>
              </a:buClr>
            </a:pPr>
            <a:r>
              <a:rPr lang="en-US" dirty="0"/>
              <a:t>Assist the Chief Judge in any further duties </a:t>
            </a:r>
            <a:r>
              <a:rPr lang="en-US" dirty="0" smtClean="0"/>
              <a:t>as assigned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1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143000"/>
          </a:xfrm>
        </p:spPr>
        <p:txBody>
          <a:bodyPr/>
          <a:lstStyle/>
          <a:p>
            <a:r>
              <a:rPr lang="en-US" dirty="0" smtClean="0"/>
              <a:t>During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will be issuing VAC slips to ALL voters – this includes provisional</a:t>
            </a:r>
          </a:p>
          <a:p>
            <a:r>
              <a:rPr lang="en-US" dirty="0" smtClean="0"/>
              <a:t>Ask the voter for their last and first name, address and MONTH AND DAY of birth</a:t>
            </a:r>
          </a:p>
          <a:p>
            <a:r>
              <a:rPr lang="en-US" dirty="0" smtClean="0"/>
              <a:t>If the voter is found and their information is correct issue them a VAC slip</a:t>
            </a:r>
          </a:p>
          <a:p>
            <a:r>
              <a:rPr lang="en-US" dirty="0" smtClean="0"/>
              <a:t>If you are in a combo precinct, circle the voters’ ballot style (</a:t>
            </a:r>
            <a:r>
              <a:rPr lang="en-US" b="1" dirty="0" smtClean="0"/>
              <a:t>Page 3 of </a:t>
            </a:r>
            <a:r>
              <a:rPr lang="en-US" b="1" dirty="0"/>
              <a:t>H</a:t>
            </a:r>
            <a:r>
              <a:rPr lang="en-US" b="1" dirty="0" smtClean="0"/>
              <a:t>andout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Have the voter verify their information is correct and sign their name</a:t>
            </a:r>
          </a:p>
          <a:p>
            <a:r>
              <a:rPr lang="en-US" dirty="0" smtClean="0"/>
              <a:t>You must initial the VAC AFTER the voter has verified and signed it</a:t>
            </a:r>
          </a:p>
          <a:p>
            <a:r>
              <a:rPr lang="en-US" dirty="0" smtClean="0"/>
              <a:t>Point the voter to the Ballot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0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38789" y="2228849"/>
            <a:ext cx="5306677" cy="36195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VAC slip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590800" y="2133600"/>
            <a:ext cx="2895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10269" y="19812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 voter will confirm their personal information</a:t>
            </a:r>
            <a:endParaRPr lang="en-US" sz="16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828800" y="2982363"/>
            <a:ext cx="3276600" cy="20030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50532" y="2817891"/>
            <a:ext cx="3931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Circle the voters’ ballot style </a:t>
            </a:r>
          </a:p>
          <a:p>
            <a:pPr algn="ctr"/>
            <a:r>
              <a:rPr lang="en-US" sz="1600" dirty="0" smtClean="0"/>
              <a:t>(for combo precincts only)</a:t>
            </a:r>
            <a:endParaRPr lang="en-US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727734" y="3657600"/>
            <a:ext cx="2758666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38836" y="3453825"/>
            <a:ext cx="2749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Your name is attached to each VAC you issue</a:t>
            </a:r>
            <a:endParaRPr lang="en-US" sz="16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048000" y="5105400"/>
            <a:ext cx="2438400" cy="43237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590800" y="5791200"/>
            <a:ext cx="2895600" cy="1248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364932" y="4953000"/>
            <a:ext cx="2749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 voter MUST sign the VAC slip to receive a ballot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5364932" y="5623711"/>
            <a:ext cx="2749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Initial the VAC only after the voter has signed it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231363" y="6400800"/>
            <a:ext cx="460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*Can be found on Page 3 of Handout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405896" y="2212441"/>
            <a:ext cx="1727703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8640" y="2343338"/>
            <a:ext cx="723900" cy="95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3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Scenarios for a Regular Ballot</a:t>
            </a:r>
            <a:endParaRPr lang="en-US" dirty="0"/>
          </a:p>
        </p:txBody>
      </p:sp>
      <p:sp>
        <p:nvSpPr>
          <p:cNvPr id="6" name="Tex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/>
            <a:r>
              <a:rPr lang="en-US" dirty="0" smtClean="0"/>
              <a:t>Voters’ status reads:</a:t>
            </a:r>
          </a:p>
          <a:p>
            <a:pPr lvl="1" indent="-342900"/>
            <a:r>
              <a:rPr lang="en-US" b="1" dirty="0" smtClean="0"/>
              <a:t>Active </a:t>
            </a:r>
            <a:r>
              <a:rPr lang="en-US" dirty="0" smtClean="0"/>
              <a:t>– perfect voter</a:t>
            </a:r>
          </a:p>
          <a:p>
            <a:pPr lvl="1" indent="-342900"/>
            <a:r>
              <a:rPr lang="en-US" b="1" dirty="0"/>
              <a:t>Inactive</a:t>
            </a:r>
            <a:r>
              <a:rPr lang="en-US" dirty="0"/>
              <a:t> but signs Affirmation of Residency</a:t>
            </a:r>
            <a:r>
              <a:rPr lang="en-US" dirty="0" smtClean="0"/>
              <a:t>*</a:t>
            </a:r>
          </a:p>
          <a:p>
            <a:pPr lvl="1" indent="-342900"/>
            <a:r>
              <a:rPr lang="en-US" b="1" dirty="0" smtClean="0"/>
              <a:t>Active (ID Required) </a:t>
            </a:r>
            <a:r>
              <a:rPr lang="en-US" dirty="0" smtClean="0"/>
              <a:t>and</a:t>
            </a:r>
            <a:r>
              <a:rPr lang="en-US" b="1" dirty="0" smtClean="0"/>
              <a:t> can </a:t>
            </a:r>
            <a:r>
              <a:rPr lang="en-US" dirty="0" smtClean="0"/>
              <a:t>produce ID *</a:t>
            </a:r>
          </a:p>
          <a:p>
            <a:pPr lvl="1" indent="-342900"/>
            <a:r>
              <a:rPr lang="en-US" b="1" dirty="0" smtClean="0"/>
              <a:t>Inactive (ID Required) </a:t>
            </a:r>
            <a:r>
              <a:rPr lang="en-US" dirty="0" smtClean="0"/>
              <a:t>and </a:t>
            </a:r>
            <a:r>
              <a:rPr lang="en-US" b="1" dirty="0" smtClean="0"/>
              <a:t>can</a:t>
            </a:r>
            <a:r>
              <a:rPr lang="en-US" dirty="0" smtClean="0"/>
              <a:t> produce ID and signs Affirmation of Residency*</a:t>
            </a:r>
          </a:p>
          <a:p>
            <a:pPr indent="-342900"/>
            <a:r>
              <a:rPr lang="en-US" dirty="0" smtClean="0"/>
              <a:t>Voter </a:t>
            </a:r>
            <a:r>
              <a:rPr lang="en-US" dirty="0"/>
              <a:t>has moved </a:t>
            </a:r>
            <a:r>
              <a:rPr lang="en-US" u="sng" dirty="0"/>
              <a:t>within</a:t>
            </a:r>
            <a:r>
              <a:rPr lang="en-US" dirty="0"/>
              <a:t> the last 21 days </a:t>
            </a:r>
            <a:r>
              <a:rPr lang="en-US" dirty="0" smtClean="0"/>
              <a:t>*</a:t>
            </a:r>
            <a:endParaRPr lang="en-US" dirty="0"/>
          </a:p>
          <a:p>
            <a:pPr marL="582930" lvl="1" indent="-285750"/>
            <a:r>
              <a:rPr lang="en-US" dirty="0">
                <a:solidFill>
                  <a:srgbClr val="FF0000"/>
                </a:solidFill>
              </a:rPr>
              <a:t>BETWEEN OCTOBER 18, 2016 and NOVEMBER 8, </a:t>
            </a:r>
            <a:r>
              <a:rPr lang="en-US" dirty="0" smtClean="0">
                <a:solidFill>
                  <a:srgbClr val="FF0000"/>
                </a:solidFill>
              </a:rPr>
              <a:t>2016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marL="411480" lvl="1" indent="0">
              <a:buNone/>
            </a:pP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11480" lvl="1" indent="0">
              <a:buNone/>
            </a:pP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marL="411480" lvl="1" indent="0">
              <a:buNone/>
            </a:pP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11480" lvl="1" indent="0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*Voter Update Form Required  (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Page 4  of Handout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3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Scenarios for a Provisional Ballot</a:t>
            </a:r>
            <a:endParaRPr lang="en-US" dirty="0"/>
          </a:p>
        </p:txBody>
      </p:sp>
      <p:sp>
        <p:nvSpPr>
          <p:cNvPr id="4" name="Tex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dirty="0" smtClean="0"/>
              <a:t>Voter has moved </a:t>
            </a:r>
            <a:r>
              <a:rPr lang="en-US" u="sng" dirty="0" smtClean="0"/>
              <a:t>more than </a:t>
            </a:r>
            <a:r>
              <a:rPr lang="en-US" dirty="0" smtClean="0"/>
              <a:t>21 days prior to Election Day</a:t>
            </a:r>
          </a:p>
          <a:p>
            <a:pPr marL="582930" lvl="1" indent="-285750"/>
            <a:r>
              <a:rPr lang="en-US" dirty="0" smtClean="0">
                <a:solidFill>
                  <a:srgbClr val="FF0000"/>
                </a:solidFill>
              </a:rPr>
              <a:t>PRIOR TO OCTOBER 18, 2016</a:t>
            </a:r>
          </a:p>
          <a:p>
            <a:pPr marL="285750" indent="-285750"/>
            <a:r>
              <a:rPr lang="en-US" dirty="0" smtClean="0"/>
              <a:t>Voters’ status reads:</a:t>
            </a:r>
          </a:p>
          <a:p>
            <a:pPr lvl="1"/>
            <a:r>
              <a:rPr lang="en-US" b="1" dirty="0" smtClean="0"/>
              <a:t>Pend1 (ID Required) </a:t>
            </a:r>
          </a:p>
          <a:p>
            <a:pPr lvl="1"/>
            <a:r>
              <a:rPr lang="en-US" b="1" dirty="0" smtClean="0"/>
              <a:t>Pend2 (Need DL/SSN)</a:t>
            </a:r>
          </a:p>
          <a:p>
            <a:pPr lvl="1"/>
            <a:r>
              <a:rPr lang="en-US" b="1" dirty="0" smtClean="0"/>
              <a:t>Active (ID Required) </a:t>
            </a:r>
            <a:r>
              <a:rPr lang="en-US" dirty="0" smtClean="0"/>
              <a:t>and </a:t>
            </a:r>
            <a:r>
              <a:rPr lang="en-US" b="1" dirty="0" smtClean="0"/>
              <a:t>can’t </a:t>
            </a:r>
            <a:r>
              <a:rPr lang="en-US" dirty="0" smtClean="0"/>
              <a:t>produce ID </a:t>
            </a:r>
          </a:p>
          <a:p>
            <a:pPr lvl="1"/>
            <a:r>
              <a:rPr lang="en-US" b="1" dirty="0" smtClean="0"/>
              <a:t>Inactive (ID Required) </a:t>
            </a:r>
            <a:r>
              <a:rPr lang="en-US" dirty="0" smtClean="0"/>
              <a:t>and </a:t>
            </a:r>
            <a:r>
              <a:rPr lang="en-US" b="1" dirty="0" smtClean="0"/>
              <a:t>can’t</a:t>
            </a:r>
            <a:r>
              <a:rPr lang="en-US" dirty="0" smtClean="0"/>
              <a:t> produce ID</a:t>
            </a:r>
          </a:p>
          <a:p>
            <a:pPr marL="285750" indent="-285750"/>
            <a:r>
              <a:rPr lang="en-US" dirty="0" smtClean="0"/>
              <a:t>Voters’ Issued column reads:</a:t>
            </a:r>
          </a:p>
          <a:p>
            <a:pPr lvl="1"/>
            <a:r>
              <a:rPr lang="en-US" dirty="0" smtClean="0"/>
              <a:t> </a:t>
            </a:r>
            <a:r>
              <a:rPr lang="en-US" b="1" dirty="0" err="1" smtClean="0"/>
              <a:t>Reg</a:t>
            </a:r>
            <a:r>
              <a:rPr lang="en-US" b="1" dirty="0" smtClean="0"/>
              <a:t> Issued/ABS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Issued/Voted  Early/ SDR 	</a:t>
            </a:r>
          </a:p>
          <a:p>
            <a:pPr lvl="1"/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marL="411480" lvl="1" indent="0">
              <a:buNone/>
            </a:pP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01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22" y="0"/>
            <a:ext cx="8077200" cy="1143000"/>
          </a:xfrm>
        </p:spPr>
        <p:txBody>
          <a:bodyPr/>
          <a:lstStyle/>
          <a:p>
            <a:r>
              <a:rPr lang="en-US" dirty="0" smtClean="0"/>
              <a:t>Provisional VAC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48493" y="2204330"/>
            <a:ext cx="5611784" cy="3325501"/>
          </a:xfrm>
        </p:spPr>
      </p:pic>
      <p:sp>
        <p:nvSpPr>
          <p:cNvPr id="21" name="TextBox 20"/>
          <p:cNvSpPr txBox="1"/>
          <p:nvPr/>
        </p:nvSpPr>
        <p:spPr>
          <a:xfrm>
            <a:off x="4529750" y="1334042"/>
            <a:ext cx="36862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Differences: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Identified as “Provisional Ballot” and the reason code for why it is being issued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You must mark the provisional VAC with an orange dabber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“DO NOT ISSUE A REGULAR BALLOT” is stated on the VAC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If the voter is in a combo precinct, circle the voters’ ballot style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514600" y="1752600"/>
            <a:ext cx="2015150" cy="13151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429000" y="2514600"/>
            <a:ext cx="1281444" cy="2041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040863" y="5719465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*Provisional VAC can be found on </a:t>
            </a:r>
            <a:r>
              <a:rPr lang="en-US" b="1" dirty="0" smtClean="0"/>
              <a:t>Page 5 of the Handout </a:t>
            </a:r>
            <a:r>
              <a:rPr lang="en-US" dirty="0" smtClean="0"/>
              <a:t>and the list of Reason Codes can be found on </a:t>
            </a:r>
            <a:r>
              <a:rPr lang="en-US" b="1" dirty="0" smtClean="0"/>
              <a:t>Page 6 of the Handout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457200" y="2587882"/>
            <a:ext cx="1447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2718780"/>
            <a:ext cx="19050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286000" y="3328380"/>
            <a:ext cx="2395585" cy="8626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324383" y="3886200"/>
            <a:ext cx="2357202" cy="457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62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</a:t>
            </a:r>
            <a:r>
              <a:rPr lang="en-US" smtClean="0"/>
              <a:t>of Night - Closing the Polls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Record the total number of voters for the end of night tally (</a:t>
            </a:r>
            <a:r>
              <a:rPr lang="en-US" b="1" dirty="0" smtClean="0"/>
              <a:t>Page 2 of Handout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Print totals report from ONE </a:t>
            </a:r>
            <a:r>
              <a:rPr lang="en-US" dirty="0" err="1" smtClean="0"/>
              <a:t>pollbook</a:t>
            </a:r>
            <a:r>
              <a:rPr lang="en-US" dirty="0" smtClean="0"/>
              <a:t> and sign. Attach this report to the integrity report (</a:t>
            </a:r>
            <a:r>
              <a:rPr lang="en-US" b="1" dirty="0" smtClean="0"/>
              <a:t>Page 1 of Handout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Finish closing the polls on ALL </a:t>
            </a:r>
            <a:r>
              <a:rPr lang="en-US" dirty="0" err="1" smtClean="0"/>
              <a:t>pollbooks</a:t>
            </a:r>
            <a:r>
              <a:rPr lang="en-US" dirty="0" smtClean="0"/>
              <a:t> and turn off</a:t>
            </a:r>
          </a:p>
          <a:p>
            <a:r>
              <a:rPr lang="en-US" dirty="0" smtClean="0"/>
              <a:t>Break orange seals from tops of </a:t>
            </a:r>
            <a:r>
              <a:rPr lang="en-US" dirty="0" err="1" smtClean="0"/>
              <a:t>pollbooks</a:t>
            </a:r>
            <a:r>
              <a:rPr lang="en-US" dirty="0" smtClean="0"/>
              <a:t> and remove the small CF card and the Adapter. Give them to your Chief Judge</a:t>
            </a:r>
          </a:p>
          <a:p>
            <a:pPr lvl="1"/>
            <a:r>
              <a:rPr lang="en-US" dirty="0"/>
              <a:t>Pack all E-</a:t>
            </a:r>
            <a:r>
              <a:rPr lang="en-US" dirty="0" err="1"/>
              <a:t>pollbook</a:t>
            </a:r>
            <a:r>
              <a:rPr lang="en-US" dirty="0"/>
              <a:t> supplies in their cases (</a:t>
            </a:r>
            <a:r>
              <a:rPr lang="en-US" dirty="0" err="1"/>
              <a:t>pollbooks</a:t>
            </a:r>
            <a:r>
              <a:rPr lang="en-US" dirty="0"/>
              <a:t>, wires, printers, etc.) </a:t>
            </a:r>
          </a:p>
          <a:p>
            <a:pPr lvl="1"/>
            <a:r>
              <a:rPr lang="en-US" dirty="0"/>
              <a:t>Secure the cases with the </a:t>
            </a:r>
            <a:r>
              <a:rPr lang="en-US" dirty="0" smtClean="0"/>
              <a:t>cart</a:t>
            </a:r>
          </a:p>
          <a:p>
            <a:pPr marL="342900" lvl="1">
              <a:buClr>
                <a:schemeClr val="accent1"/>
              </a:buClr>
            </a:pPr>
            <a:r>
              <a:rPr lang="en-US" dirty="0"/>
              <a:t>Assist Chief Judges with any other duties as assigned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880</TotalTime>
  <Words>698</Words>
  <Application>Microsoft Office PowerPoint</Application>
  <PresentationFormat>On-screen Show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CHECK-IN JUDGES</vt:lpstr>
      <vt:lpstr>Night Before</vt:lpstr>
      <vt:lpstr>Morning of – Opening the Polls</vt:lpstr>
      <vt:lpstr>During the Day</vt:lpstr>
      <vt:lpstr>The VAC slip</vt:lpstr>
      <vt:lpstr>Scenarios for a Regular Ballot</vt:lpstr>
      <vt:lpstr>Scenarios for a Provisional Ballot</vt:lpstr>
      <vt:lpstr>Provisional VAC</vt:lpstr>
      <vt:lpstr>End of Night - Closing the Polls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CHECK-IN JUDGES</dc:title>
  <dc:creator>Mohan, Sarah</dc:creator>
  <cp:lastModifiedBy>Mohan, Sarah</cp:lastModifiedBy>
  <cp:revision>48</cp:revision>
  <cp:lastPrinted>2016-08-16T20:15:13Z</cp:lastPrinted>
  <dcterms:created xsi:type="dcterms:W3CDTF">2016-08-03T12:20:37Z</dcterms:created>
  <dcterms:modified xsi:type="dcterms:W3CDTF">2016-10-19T13:34:34Z</dcterms:modified>
</cp:coreProperties>
</file>