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8" r:id="rId10"/>
    <p:sldId id="267" r:id="rId11"/>
    <p:sldId id="261" r:id="rId1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201"/>
    <a:srgbClr val="ED9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74245" autoAdjust="0"/>
  </p:normalViewPr>
  <p:slideViewPr>
    <p:cSldViewPr>
      <p:cViewPr varScale="1">
        <p:scale>
          <a:sx n="65" d="100"/>
          <a:sy n="65" d="100"/>
        </p:scale>
        <p:origin x="-194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278D4-0509-436C-91BC-1F58B02E7E21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7B627-8046-48C4-BFC8-B89C712B0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14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F9BE4-2873-4EBE-B3E2-4BE90C40F73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7632C-5496-4205-ADD6-E1B20E022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19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59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20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36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*instruct judges about privacy folder to block 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78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75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259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16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43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8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Extra VACs</a:t>
            </a:r>
            <a:r>
              <a:rPr lang="en-US" baseline="0" dirty="0" smtClean="0"/>
              <a:t> that do not add up to 25 staple them and record the number </a:t>
            </a:r>
            <a:r>
              <a:rPr lang="en-US" baseline="0" smtClean="0"/>
              <a:t>on the back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7632C-5496-4205-ADD6-E1B20E022D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43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E54189F-2813-49E5-B908-C790AD3FCE2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9137B54-D7A0-46B4-BE3E-6C164F8CF942}" type="datetimeFigureOut">
              <a:rPr lang="en-US" smtClean="0"/>
              <a:t>8/24/2016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77724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/>
              <a:t>VOTING JUDGES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136642"/>
            <a:ext cx="2282957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5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Night Before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620000" cy="480060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/>
              <a:t>Set up and plug in the Ballot Marking Device (BMD)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should be on a table along with a leg-free privacy screen for voters who wish to sit to </a:t>
            </a:r>
            <a:r>
              <a:rPr lang="en-US" dirty="0" smtClean="0"/>
              <a:t>vote</a:t>
            </a:r>
          </a:p>
          <a:p>
            <a:r>
              <a:rPr lang="en-US" dirty="0" smtClean="0"/>
              <a:t>Assemble </a:t>
            </a:r>
            <a:r>
              <a:rPr lang="en-US" dirty="0"/>
              <a:t>and </a:t>
            </a:r>
            <a:r>
              <a:rPr lang="en-US" dirty="0" smtClean="0"/>
              <a:t>set up all </a:t>
            </a:r>
            <a:r>
              <a:rPr lang="en-US" dirty="0"/>
              <a:t>voting </a:t>
            </a:r>
            <a:r>
              <a:rPr lang="en-US" dirty="0" smtClean="0"/>
              <a:t>booths</a:t>
            </a:r>
          </a:p>
          <a:p>
            <a:r>
              <a:rPr lang="en-US" dirty="0" smtClean="0"/>
              <a:t>Plug </a:t>
            </a:r>
            <a:r>
              <a:rPr lang="en-US" dirty="0"/>
              <a:t>in the </a:t>
            </a:r>
            <a:r>
              <a:rPr lang="en-US" dirty="0" smtClean="0"/>
              <a:t>Ballot Scanning Unit(s) (BSU)</a:t>
            </a:r>
          </a:p>
          <a:p>
            <a:r>
              <a:rPr lang="en-US" dirty="0" smtClean="0"/>
              <a:t>Set up the Voting Judge table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 </a:t>
            </a:r>
            <a:r>
              <a:rPr lang="en-US" dirty="0">
                <a:solidFill>
                  <a:srgbClr val="FF0000"/>
                </a:solidFill>
              </a:rPr>
              <a:t>NOT BREAK ANY </a:t>
            </a:r>
            <a:r>
              <a:rPr lang="en-US" dirty="0" smtClean="0">
                <a:solidFill>
                  <a:srgbClr val="FF0000"/>
                </a:solidFill>
              </a:rPr>
              <a:t>SEALS –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only break the </a:t>
            </a:r>
            <a:r>
              <a:rPr lang="en-US" dirty="0" err="1" smtClean="0">
                <a:solidFill>
                  <a:srgbClr val="FF0000"/>
                </a:solidFill>
              </a:rPr>
              <a:t>pollbook</a:t>
            </a:r>
            <a:r>
              <a:rPr lang="en-US" dirty="0" smtClean="0">
                <a:solidFill>
                  <a:srgbClr val="FF0000"/>
                </a:solidFill>
              </a:rPr>
              <a:t> outer seals for setup</a:t>
            </a:r>
          </a:p>
          <a:p>
            <a:r>
              <a:rPr lang="en-US" dirty="0" smtClean="0"/>
              <a:t>Assist with any set-up as necessary including </a:t>
            </a:r>
            <a:r>
              <a:rPr lang="en-US" dirty="0" err="1" smtClean="0"/>
              <a:t>pollbooks</a:t>
            </a:r>
            <a:r>
              <a:rPr lang="en-US" dirty="0" smtClean="0"/>
              <a:t> and interior signage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619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Morning Of – Opening the Polls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instructed, assist the Chief Judges with completing the opening portion of the BSU(s) and BMD(s) integrity report(s)(</a:t>
            </a:r>
            <a:r>
              <a:rPr lang="en-US" b="1" dirty="0" smtClean="0"/>
              <a:t>See Pages 1-3 of Handout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Unvoted</a:t>
            </a:r>
            <a:r>
              <a:rPr lang="en-US" dirty="0" smtClean="0"/>
              <a:t> ballots are stored in the ballot transfer bin in the cart – remove ballot bins and give to the Ballot Judge</a:t>
            </a:r>
          </a:p>
          <a:p>
            <a:r>
              <a:rPr lang="en-US" dirty="0" smtClean="0"/>
              <a:t>Make sure the Ballot Judge records the seal numbers on all ballot transfer bins and place the empty ballot bin(s) in the scanning unit</a:t>
            </a:r>
          </a:p>
          <a:p>
            <a:r>
              <a:rPr lang="en-US" dirty="0" smtClean="0"/>
              <a:t>Lock and seal the BSU</a:t>
            </a:r>
          </a:p>
          <a:p>
            <a:r>
              <a:rPr lang="en-US" dirty="0" smtClean="0"/>
              <a:t>Assist with any set-up as necessary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40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229600" cy="1143000"/>
          </a:xfrm>
        </p:spPr>
        <p:txBody>
          <a:bodyPr/>
          <a:lstStyle/>
          <a:p>
            <a:r>
              <a:rPr lang="en-US" dirty="0" smtClean="0"/>
              <a:t>During the Day -  Marking a Ballot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7848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Instruct </a:t>
            </a:r>
            <a:r>
              <a:rPr lang="en-US" dirty="0"/>
              <a:t>the voters that they must fill in the oval darkly and </a:t>
            </a:r>
            <a:r>
              <a:rPr lang="en-US" dirty="0" smtClean="0"/>
              <a:t>completely</a:t>
            </a:r>
          </a:p>
          <a:p>
            <a:r>
              <a:rPr lang="en-US" dirty="0" smtClean="0"/>
              <a:t>If the voter wishes to write in a candidate they MUST fill in the oval as well</a:t>
            </a:r>
            <a:endParaRPr lang="en-US" dirty="0"/>
          </a:p>
          <a:p>
            <a:r>
              <a:rPr lang="en-US" dirty="0" smtClean="0"/>
              <a:t>There </a:t>
            </a:r>
            <a:r>
              <a:rPr lang="en-US" dirty="0"/>
              <a:t>are two sides to their ballot – make sure to check </a:t>
            </a:r>
            <a:r>
              <a:rPr lang="en-US" dirty="0" smtClean="0"/>
              <a:t>both sides</a:t>
            </a:r>
            <a:endParaRPr lang="en-US" dirty="0"/>
          </a:p>
          <a:p>
            <a:r>
              <a:rPr lang="en-US" dirty="0" smtClean="0"/>
              <a:t>Proceed </a:t>
            </a:r>
            <a:r>
              <a:rPr lang="en-US" dirty="0"/>
              <a:t>to the scanner when finished </a:t>
            </a:r>
            <a:r>
              <a:rPr lang="en-US" dirty="0" smtClean="0"/>
              <a:t>voting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endParaRPr lang="en-US" dirty="0" smtClean="0"/>
          </a:p>
          <a:p>
            <a:pPr marL="411480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8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the Day – The BMD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offer the machine to voters</a:t>
            </a:r>
          </a:p>
          <a:p>
            <a:r>
              <a:rPr lang="en-US" dirty="0" smtClean="0"/>
              <a:t>If one voter uses the BMD you MUST get an additional voter to use the machine for anonymity</a:t>
            </a:r>
          </a:p>
          <a:p>
            <a:r>
              <a:rPr lang="en-US" dirty="0" smtClean="0"/>
              <a:t>There will be a privacy screen placed on a table for voters who wish to sit</a:t>
            </a:r>
          </a:p>
          <a:p>
            <a:r>
              <a:rPr lang="en-US" b="1" dirty="0" smtClean="0"/>
              <a:t>If you are in a combo precinct</a:t>
            </a:r>
            <a:r>
              <a:rPr lang="en-US" dirty="0" smtClean="0"/>
              <a:t>, you will select the precinct for the voter based on their VAC slip</a:t>
            </a:r>
          </a:p>
          <a:p>
            <a:r>
              <a:rPr lang="en-US" dirty="0" smtClean="0"/>
              <a:t>If a voter insists on using the BMD audio ballot you will explain how to select their options using the keypad </a:t>
            </a:r>
          </a:p>
          <a:p>
            <a:r>
              <a:rPr lang="en-US" dirty="0" smtClean="0"/>
              <a:t>Inform the voter that if they have questions to raise their hand</a:t>
            </a:r>
          </a:p>
          <a:p>
            <a:r>
              <a:rPr lang="en-US" dirty="0" smtClean="0"/>
              <a:t>Always assist a voter in a bi-partisan team</a:t>
            </a:r>
          </a:p>
          <a:p>
            <a:pPr marL="114300" indent="0">
              <a:buNone/>
            </a:pPr>
            <a:r>
              <a:rPr lang="en-US" b="1" dirty="0" smtClean="0"/>
              <a:t>*See Page 4 of Handout for “how to write-in” on the BMD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4827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BMD Keypad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5" y="1447800"/>
            <a:ext cx="8274311" cy="4731263"/>
          </a:xfrm>
        </p:spPr>
      </p:pic>
    </p:spTree>
    <p:extLst>
      <p:ext uri="{BB962C8B-B14F-4D97-AF65-F5344CB8AC3E}">
        <p14:creationId xmlns:p14="http://schemas.microsoft.com/office/powerpoint/2010/main" val="7418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7924800" cy="1143000"/>
          </a:xfrm>
        </p:spPr>
        <p:txBody>
          <a:bodyPr/>
          <a:lstStyle/>
          <a:p>
            <a:r>
              <a:rPr lang="en-US" dirty="0" smtClean="0"/>
              <a:t>During the Day – Spoiled Ballots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Spoiling a paper ballot</a:t>
            </a:r>
          </a:p>
          <a:p>
            <a:pPr lvl="1"/>
            <a:r>
              <a:rPr lang="en-US" dirty="0"/>
              <a:t>Direct the voter back to a voting </a:t>
            </a:r>
            <a:r>
              <a:rPr lang="en-US" dirty="0" smtClean="0"/>
              <a:t>booth </a:t>
            </a:r>
            <a:endParaRPr lang="en-US" dirty="0"/>
          </a:p>
          <a:p>
            <a:pPr lvl="1"/>
            <a:r>
              <a:rPr lang="en-US" dirty="0"/>
              <a:t>Without looking at their ballot, tell the voter to write “SPOILED” in large letters across BOTH sides of their ballot</a:t>
            </a:r>
          </a:p>
          <a:p>
            <a:pPr lvl="1"/>
            <a:r>
              <a:rPr lang="en-US" dirty="0" smtClean="0"/>
              <a:t>Instruct </a:t>
            </a:r>
            <a:r>
              <a:rPr lang="en-US" dirty="0"/>
              <a:t>the voter to draw a vertical line </a:t>
            </a:r>
            <a:r>
              <a:rPr lang="en-US" dirty="0" smtClean="0"/>
              <a:t>through </a:t>
            </a:r>
            <a:r>
              <a:rPr lang="en-US" dirty="0"/>
              <a:t>all the </a:t>
            </a:r>
            <a:r>
              <a:rPr lang="en-US" dirty="0" smtClean="0"/>
              <a:t>ovals</a:t>
            </a:r>
          </a:p>
          <a:p>
            <a:pPr lvl="1"/>
            <a:r>
              <a:rPr lang="en-US" dirty="0" smtClean="0"/>
              <a:t>Direct the voter to the </a:t>
            </a:r>
            <a:r>
              <a:rPr lang="en-US" dirty="0"/>
              <a:t>B</a:t>
            </a:r>
            <a:r>
              <a:rPr lang="en-US" dirty="0" smtClean="0"/>
              <a:t>allot Judge to get a new ballot</a:t>
            </a:r>
            <a:endParaRPr lang="en-US" dirty="0"/>
          </a:p>
          <a:p>
            <a:r>
              <a:rPr lang="en-US" dirty="0"/>
              <a:t>Spoiling a Ballot Activation Card (BAC)</a:t>
            </a:r>
          </a:p>
          <a:p>
            <a:pPr lvl="1"/>
            <a:r>
              <a:rPr lang="en-US" dirty="0"/>
              <a:t>Direct the voter to a voting booth </a:t>
            </a:r>
          </a:p>
          <a:p>
            <a:pPr lvl="1"/>
            <a:r>
              <a:rPr lang="en-US" dirty="0"/>
              <a:t>Without looking at their ballot, tell the voter to mark through all barcodes and write “SPOILED” in large letters across </a:t>
            </a:r>
            <a:r>
              <a:rPr lang="en-US" dirty="0" smtClean="0"/>
              <a:t>it</a:t>
            </a:r>
          </a:p>
          <a:p>
            <a:pPr lvl="1"/>
            <a:r>
              <a:rPr lang="en-US" dirty="0" smtClean="0"/>
              <a:t>Direct the voter to the Ballot Judge to get a new BAC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22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102"/>
          <p:cNvPicPr preferRelativeResize="0">
            <a:picLocks noGrp="1"/>
          </p:cNvPicPr>
          <p:nvPr>
            <p:ph idx="1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219200"/>
            <a:ext cx="4114800" cy="464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7"/>
          <a:stretch/>
        </p:blipFill>
        <p:spPr>
          <a:xfrm rot="5400000">
            <a:off x="3165651" y="1558749"/>
            <a:ext cx="6487564" cy="352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4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251" y="-228600"/>
            <a:ext cx="7848600" cy="1143000"/>
          </a:xfrm>
        </p:spPr>
        <p:txBody>
          <a:bodyPr/>
          <a:lstStyle/>
          <a:p>
            <a:r>
              <a:rPr lang="en-US" dirty="0" smtClean="0"/>
              <a:t>Regular VAC vs. Provisional VAC</a:t>
            </a:r>
            <a:endParaRPr lang="en-US" dirty="0"/>
          </a:p>
        </p:txBody>
      </p:sp>
      <p:pic>
        <p:nvPicPr>
          <p:cNvPr id="14" name="Picture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32086"/>
            <a:ext cx="6873240" cy="56121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9600" y="6302163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0000"/>
                </a:solidFill>
              </a:rPr>
              <a:t>IF YOU SEE THIS, STOP!</a:t>
            </a:r>
            <a:endParaRPr lang="en-US" sz="2800" b="1" u="sng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6400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*See Page </a:t>
            </a:r>
            <a:r>
              <a:rPr lang="en-US" b="1" dirty="0" smtClean="0"/>
              <a:t>5 </a:t>
            </a:r>
            <a:r>
              <a:rPr lang="en-US" b="1" dirty="0" smtClean="0"/>
              <a:t>of Handout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1104900" y="2209800"/>
            <a:ext cx="14478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04900" y="2336171"/>
            <a:ext cx="1447800" cy="769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52796" y="2204896"/>
            <a:ext cx="14478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452796" y="2336925"/>
            <a:ext cx="1948004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27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dirty="0" smtClean="0"/>
              <a:t>During the Day- Scanning a Ballot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a Voting Judge at the scanner:</a:t>
            </a:r>
          </a:p>
          <a:p>
            <a:pPr lvl="1"/>
            <a:r>
              <a:rPr lang="en-US" dirty="0"/>
              <a:t>Ask for the voters’ VAC – </a:t>
            </a:r>
            <a:r>
              <a:rPr lang="en-US" dirty="0">
                <a:solidFill>
                  <a:srgbClr val="FF0000"/>
                </a:solidFill>
              </a:rPr>
              <a:t>DO NOT TOUCH THE VOTERS’ BALLOT</a:t>
            </a:r>
          </a:p>
          <a:p>
            <a:pPr lvl="1"/>
            <a:r>
              <a:rPr lang="en-US" dirty="0"/>
              <a:t>Instruct the voter to insert their ballot into the scanner – </a:t>
            </a:r>
            <a:r>
              <a:rPr lang="en-US" dirty="0">
                <a:solidFill>
                  <a:srgbClr val="FF0000"/>
                </a:solidFill>
              </a:rPr>
              <a:t>MAKE AN EFFORT TO LOOK AWAY FROM THE VOTERS’ BALLOT</a:t>
            </a:r>
          </a:p>
          <a:p>
            <a:pPr lvl="1"/>
            <a:r>
              <a:rPr lang="en-US" dirty="0"/>
              <a:t>Initial voters’ VAC only AFTER the scanner has read the voters’ ballot successfully</a:t>
            </a:r>
          </a:p>
          <a:p>
            <a:pPr lvl="1"/>
            <a:r>
              <a:rPr lang="en-US" dirty="0"/>
              <a:t>Count VACs in groups of 25, staple in top RIGHT corner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12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Night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instructed, assist the Chief Judges with completing the </a:t>
            </a:r>
            <a:r>
              <a:rPr lang="en-US" dirty="0" smtClean="0"/>
              <a:t>closing </a:t>
            </a:r>
            <a:r>
              <a:rPr lang="en-US" dirty="0"/>
              <a:t>portion of the </a:t>
            </a:r>
            <a:r>
              <a:rPr lang="en-US" dirty="0" smtClean="0"/>
              <a:t>BSU(s) and BMD(s</a:t>
            </a:r>
            <a:r>
              <a:rPr lang="en-US" dirty="0"/>
              <a:t>) </a:t>
            </a:r>
            <a:r>
              <a:rPr lang="en-US" dirty="0" smtClean="0"/>
              <a:t>integrity </a:t>
            </a:r>
            <a:r>
              <a:rPr lang="en-US" dirty="0"/>
              <a:t>report(s)(</a:t>
            </a:r>
            <a:r>
              <a:rPr lang="en-US" b="1" dirty="0"/>
              <a:t>See </a:t>
            </a:r>
            <a:r>
              <a:rPr lang="en-US" b="1" dirty="0" smtClean="0"/>
              <a:t>Pages 1-3 </a:t>
            </a:r>
            <a:r>
              <a:rPr lang="en-US" b="1" dirty="0"/>
              <a:t>of Handout</a:t>
            </a:r>
            <a:r>
              <a:rPr lang="en-US" dirty="0" smtClean="0"/>
              <a:t>)</a:t>
            </a:r>
          </a:p>
          <a:p>
            <a:r>
              <a:rPr lang="en-US" dirty="0" smtClean="0"/>
              <a:t>Secure the voted ballots in the ballot transfer bin(s)</a:t>
            </a:r>
          </a:p>
          <a:p>
            <a:r>
              <a:rPr lang="en-US" dirty="0" smtClean="0"/>
              <a:t>Place the </a:t>
            </a:r>
            <a:r>
              <a:rPr lang="en-US" dirty="0" err="1" smtClean="0"/>
              <a:t>unvoted</a:t>
            </a:r>
            <a:r>
              <a:rPr lang="en-US" dirty="0" smtClean="0"/>
              <a:t> ballots into the bottom of the BSU(s)</a:t>
            </a:r>
          </a:p>
          <a:p>
            <a:r>
              <a:rPr lang="en-US" dirty="0" smtClean="0"/>
              <a:t>Breakdown all equipment and pack supplies in cart(s) according to image provided </a:t>
            </a:r>
          </a:p>
          <a:p>
            <a:r>
              <a:rPr lang="en-US" dirty="0" smtClean="0"/>
              <a:t>Do a final count of the VACs, rubber band them and place in the VAC return envelope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69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1639</TotalTime>
  <Words>696</Words>
  <Application>Microsoft Office PowerPoint</Application>
  <PresentationFormat>On-screen Show (4:3)</PresentationFormat>
  <Paragraphs>70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Adjacency</vt:lpstr>
      <vt:lpstr>VOTING JUDGES</vt:lpstr>
      <vt:lpstr>Night Before</vt:lpstr>
      <vt:lpstr>Morning Of – Opening the Polls</vt:lpstr>
      <vt:lpstr>During the Day -  Marking a Ballot</vt:lpstr>
      <vt:lpstr>During the Day – The BMD</vt:lpstr>
      <vt:lpstr>The BMD Keypad</vt:lpstr>
      <vt:lpstr>During the Day – Spoiled Ballots</vt:lpstr>
      <vt:lpstr>PowerPoint Presentation</vt:lpstr>
      <vt:lpstr>Regular VAC vs. Provisional VAC</vt:lpstr>
      <vt:lpstr>During the Day- Scanning a Ballot</vt:lpstr>
      <vt:lpstr>End of Night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CHECK-IN JUDGES</dc:title>
  <dc:creator>Mohan, Sarah</dc:creator>
  <cp:lastModifiedBy>Mohan, Sarah</cp:lastModifiedBy>
  <cp:revision>84</cp:revision>
  <cp:lastPrinted>2016-08-17T16:10:38Z</cp:lastPrinted>
  <dcterms:created xsi:type="dcterms:W3CDTF">2016-08-03T12:20:37Z</dcterms:created>
  <dcterms:modified xsi:type="dcterms:W3CDTF">2016-08-24T18:46:23Z</dcterms:modified>
</cp:coreProperties>
</file>